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9" r:id="rId5"/>
    <p:sldId id="263" r:id="rId6"/>
    <p:sldId id="261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5354CF1-4A38-4FC0-8459-5BD99DC1E78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F5B4054-D144-40A5-A6A1-A46556C1EDD9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hyperlink" Target="http://owsblog.blogspot.com/2012_10_01_archive.html" TargetMode="External"/><Relationship Id="rId3" Type="http://schemas.openxmlformats.org/officeDocument/2006/relationships/hyperlink" Target="http://www.flickr.com/photos/krarup/405140908/" TargetMode="External"/><Relationship Id="rId7" Type="http://schemas.openxmlformats.org/officeDocument/2006/relationships/hyperlink" Target="http://gardening.stackexchange.com/questions/30351/should-i-cut-off-cactus-pads-to-help-the-main-branch-to-grow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hyperlink" Target="https://en.wikipedia.org/wiki/Collective_animal_behavior" TargetMode="External"/><Relationship Id="rId5" Type="http://schemas.openxmlformats.org/officeDocument/2006/relationships/hyperlink" Target="http://www.antarcticglaciers.org/students-3/common-misconceptions-explained/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hyperlink" Target="https://en.wikipedia.org/wiki/North_African_hedgehog" TargetMode="External"/><Relationship Id="rId1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utumn-autumn-leaf-autumn-leaves-beautiful-371364/" TargetMode="External"/><Relationship Id="rId13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1425309" TargetMode="External"/><Relationship Id="rId11" Type="http://schemas.openxmlformats.org/officeDocument/2006/relationships/image" Target="../media/image16.jpg"/><Relationship Id="rId5" Type="http://schemas.openxmlformats.org/officeDocument/2006/relationships/image" Target="../media/image14.jpg"/><Relationship Id="rId15" Type="http://schemas.openxmlformats.org/officeDocument/2006/relationships/image" Target="../media/image20.jpg"/><Relationship Id="rId10" Type="http://schemas.openxmlformats.org/officeDocument/2006/relationships/hyperlink" Target="http://owsblog.blogspot.com/2012_10_01_archive.html" TargetMode="External"/><Relationship Id="rId4" Type="http://schemas.openxmlformats.org/officeDocument/2006/relationships/hyperlink" Target="https://namu.moe/w/%EB%B0%94%ED%82%AC%EB%A3%A8%EC%8A%A4%20%ED%88%AC%EB%A7%81%EA%B8%B0%EC%97%94%EC%8B%9C%EC%8A%A4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hyperlink" Target="https://retalesdeciencia.wordpress.com/2020/04/04/diablo-espinoso-el-lagarto-que-bebe-por-la-piel/" TargetMode="External"/><Relationship Id="rId12" Type="http://schemas.openxmlformats.org/officeDocument/2006/relationships/hyperlink" Target="http://commons.wikimedia.org/wiki/file:camel_on_a_sand_dune_(3679335104).jpg" TargetMode="External"/><Relationship Id="rId2" Type="http://schemas.openxmlformats.org/officeDocument/2006/relationships/hyperlink" Target="https://www.e-sfera.hr/dodatni-digitalni-sadrzaji/a37fc95b-083c-4835-a354-1d662f1b1246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27.jpg"/><Relationship Id="rId5" Type="http://schemas.openxmlformats.org/officeDocument/2006/relationships/hyperlink" Target="https://nl.wikipedia.org/wiki/Bergduivel" TargetMode="External"/><Relationship Id="rId10" Type="http://schemas.openxmlformats.org/officeDocument/2006/relationships/hyperlink" Target="http://www.flickr.com/photos/krarup/405140908/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33.jpg"/><Relationship Id="rId2" Type="http://schemas.openxmlformats.org/officeDocument/2006/relationships/hyperlink" Target="https://www.e-sfera.hr/dodatni-digitalni-sadrzaji/a37fc95b-083c-4835-a354-1d662f1b1246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://www.crudoprod.com/guiados-por-bombillas/" TargetMode="Externa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North_African_hedgehog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://sh.wikipedia.org/wiki/medvj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vilsocietyhowto.org/migrating-birds-leadership/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Bird_migration" TargetMode="External"/><Relationship Id="rId5" Type="http://schemas.openxmlformats.org/officeDocument/2006/relationships/image" Target="../media/image39.jpg"/><Relationship Id="rId10" Type="http://schemas.openxmlformats.org/officeDocument/2006/relationships/hyperlink" Target="https://en.wikipedia.org/wiki/Collective_animal_behavior" TargetMode="External"/><Relationship Id="rId4" Type="http://schemas.openxmlformats.org/officeDocument/2006/relationships/hyperlink" Target="https://commons.wikimedia.org/wiki/File:Grus_canadensis_-Michigan,_USA_-migrating-8.jpg" TargetMode="Externa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F030A-70D4-4D33-A46D-FEA1EE5C0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70" y="2653995"/>
            <a:ext cx="8703375" cy="1550010"/>
          </a:xfrm>
        </p:spPr>
        <p:txBody>
          <a:bodyPr/>
          <a:lstStyle/>
          <a:p>
            <a:pPr algn="ctr"/>
            <a:r>
              <a:rPr lang="hr-HR" dirty="0"/>
              <a:t>MEĐUOVISNOSTI U PRIRODI - </a:t>
            </a:r>
            <a:r>
              <a:rPr lang="hr-HR" sz="3600" dirty="0"/>
              <a:t>Prilagodbe na ekstremne uvjete</a:t>
            </a: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536AF74-5FE0-4B1D-BE59-E0C9AE66B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738" r="9053"/>
          <a:stretch/>
        </p:blipFill>
        <p:spPr>
          <a:xfrm>
            <a:off x="9358097" y="2521719"/>
            <a:ext cx="2590366" cy="1814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82B02B7-72A2-498E-857C-9E32F86C4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453" r="5172"/>
          <a:stretch/>
        </p:blipFill>
        <p:spPr>
          <a:xfrm>
            <a:off x="1725471" y="4595576"/>
            <a:ext cx="2389330" cy="159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AB38BDD-CD01-41BD-A42C-EB1D22AC1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264105" y="4595577"/>
            <a:ext cx="2171295" cy="168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B3D4269-C337-4FF6-9F77-C0A0CA534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25470" y="627229"/>
            <a:ext cx="2308050" cy="158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D917948-021C-4442-94C7-F4178E821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041158" y="575061"/>
            <a:ext cx="2109684" cy="1553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37315F5-60D1-4629-8C2E-F38918B2F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123069" y="4623707"/>
            <a:ext cx="2141994" cy="1606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878594C-87DB-4DBB-99B1-B74D4D5A046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0658" r="21187"/>
          <a:stretch/>
        </p:blipFill>
        <p:spPr>
          <a:xfrm>
            <a:off x="8047739" y="597868"/>
            <a:ext cx="1997211" cy="1507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888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540A76-A998-4100-844E-87FE6EEA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2502" y="883231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6666088-8FF1-422E-93E9-61DDCA7511F6}"/>
              </a:ext>
            </a:extLst>
          </p:cNvPr>
          <p:cNvSpPr txBox="1"/>
          <p:nvPr/>
        </p:nvSpPr>
        <p:spPr>
          <a:xfrm>
            <a:off x="7705702" y="706781"/>
            <a:ext cx="2886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Što drveće postiže odbacivanjem lišća prije zime? Zašto je ta prilagodba važna? Poveži to s geografskom rasprostranjenošću listopadnog drveća na Zemlji.</a:t>
            </a:r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4D4225E8-747B-460A-807D-8D9618EC987D}"/>
              </a:ext>
            </a:extLst>
          </p:cNvPr>
          <p:cNvSpPr/>
          <p:nvPr/>
        </p:nvSpPr>
        <p:spPr>
          <a:xfrm rot="7049759">
            <a:off x="1779365" y="2545357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388330EC-8B09-4DC5-8A4A-3D01907553A1}"/>
              </a:ext>
            </a:extLst>
          </p:cNvPr>
          <p:cNvSpPr/>
          <p:nvPr/>
        </p:nvSpPr>
        <p:spPr>
          <a:xfrm rot="18062899">
            <a:off x="6635821" y="2704149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776409C8-5525-40D3-A8B7-D6AE5326AA8B}"/>
              </a:ext>
            </a:extLst>
          </p:cNvPr>
          <p:cNvSpPr/>
          <p:nvPr/>
        </p:nvSpPr>
        <p:spPr>
          <a:xfrm rot="3609185">
            <a:off x="3763030" y="2536198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9AB637C0-4699-4FAC-95D1-D10B2171ACDD}"/>
              </a:ext>
            </a:extLst>
          </p:cNvPr>
          <p:cNvSpPr txBox="1">
            <a:spLocks/>
          </p:cNvSpPr>
          <p:nvPr/>
        </p:nvSpPr>
        <p:spPr bwMode="gray">
          <a:xfrm>
            <a:off x="422107" y="457200"/>
            <a:ext cx="4682473" cy="5593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PREŽIVLJAVANJE NEPOVOLJNIH UVJETA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A998C86-29BF-4269-BBE0-538B299C5BDC}"/>
              </a:ext>
            </a:extLst>
          </p:cNvPr>
          <p:cNvSpPr txBox="1">
            <a:spLocks/>
          </p:cNvSpPr>
          <p:nvPr/>
        </p:nvSpPr>
        <p:spPr bwMode="gray">
          <a:xfrm>
            <a:off x="494608" y="1737804"/>
            <a:ext cx="4682473" cy="5593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MIROVANJE i USPORAVANJE ŽIVOTNIH PROCESA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79D8ED8A-94F8-42F8-A574-211C28A5C4E7}"/>
              </a:ext>
            </a:extLst>
          </p:cNvPr>
          <p:cNvSpPr txBox="1">
            <a:spLocks/>
          </p:cNvSpPr>
          <p:nvPr/>
        </p:nvSpPr>
        <p:spPr bwMode="gray">
          <a:xfrm>
            <a:off x="603529" y="3122616"/>
            <a:ext cx="2232315" cy="6592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BAKTERIJE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stvaraju SPORE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5A65059F-9910-4578-890D-C03A9F96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414" y="4247051"/>
            <a:ext cx="1897929" cy="1358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Naslov 1">
            <a:extLst>
              <a:ext uri="{FF2B5EF4-FFF2-40B4-BE49-F238E27FC236}">
                <a16:creationId xmlns:a16="http://schemas.microsoft.com/office/drawing/2014/main" id="{6F2D798A-2E2F-46E6-9D98-3277954AA541}"/>
              </a:ext>
            </a:extLst>
          </p:cNvPr>
          <p:cNvSpPr txBox="1">
            <a:spLocks/>
          </p:cNvSpPr>
          <p:nvPr/>
        </p:nvSpPr>
        <p:spPr bwMode="gray">
          <a:xfrm>
            <a:off x="3144022" y="3122615"/>
            <a:ext cx="3860460" cy="908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BILJKE</a:t>
            </a:r>
            <a:r>
              <a:rPr lang="hr-HR" sz="1600" b="1" dirty="0">
                <a:ln/>
                <a:solidFill>
                  <a:schemeClr val="accent3"/>
                </a:solidFill>
              </a:rPr>
              <a:t>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stvaraju SJEMENKE ili prežive u obliku PODZEMNIH STABLJIKA ili ODBACUJU LIŠĆE</a:t>
            </a:r>
            <a:endParaRPr lang="hr-HR" sz="1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6CEF8FA0-B25E-493B-A3D9-01392A0ED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52909" y="4683139"/>
            <a:ext cx="2043811" cy="13589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Strelica: desno 18">
            <a:extLst>
              <a:ext uri="{FF2B5EF4-FFF2-40B4-BE49-F238E27FC236}">
                <a16:creationId xmlns:a16="http://schemas.microsoft.com/office/drawing/2014/main" id="{B2804BFE-F01A-4EBE-942D-D9387A8AAF55}"/>
              </a:ext>
            </a:extLst>
          </p:cNvPr>
          <p:cNvSpPr/>
          <p:nvPr/>
        </p:nvSpPr>
        <p:spPr>
          <a:xfrm rot="5400000">
            <a:off x="4652873" y="4233427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CDDC1D1D-B3AD-469F-A02D-C7BD9DCAA967}"/>
              </a:ext>
            </a:extLst>
          </p:cNvPr>
          <p:cNvSpPr/>
          <p:nvPr/>
        </p:nvSpPr>
        <p:spPr>
          <a:xfrm rot="3139142">
            <a:off x="6560379" y="4409640"/>
            <a:ext cx="898719" cy="26303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E6F31472-52B9-472A-AD0B-D839EE8FC9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11173"/>
          <a:stretch/>
        </p:blipFill>
        <p:spPr>
          <a:xfrm>
            <a:off x="5559784" y="1042845"/>
            <a:ext cx="2145918" cy="13589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3404D8B8-7275-4C0F-A2D0-A41EE7DB9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540327" y="2012410"/>
            <a:ext cx="1811889" cy="13589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0630D6A-FE3E-4E5D-86CD-1AA4769326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924" y="3932035"/>
            <a:ext cx="1659945" cy="1244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A770395-DE86-428E-B7ED-67A83D4605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09" r="2920"/>
          <a:stretch/>
        </p:blipFill>
        <p:spPr>
          <a:xfrm>
            <a:off x="6607729" y="5376446"/>
            <a:ext cx="2044978" cy="1169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04AD55B-9784-4A14-8939-B38DE25E0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94" t="16509" r="3144"/>
          <a:stretch/>
        </p:blipFill>
        <p:spPr>
          <a:xfrm>
            <a:off x="10013964" y="5566443"/>
            <a:ext cx="1903119" cy="1169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EF8C2F64-5201-4551-8930-A0F888ECA4E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516" t="644" r="16100" b="11456"/>
          <a:stretch/>
        </p:blipFill>
        <p:spPr>
          <a:xfrm>
            <a:off x="7728833" y="3943412"/>
            <a:ext cx="1468740" cy="13589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5EB2B8C-8BF5-4711-AF71-7DBA510804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72" r="9731" b="8098"/>
          <a:stretch/>
        </p:blipFill>
        <p:spPr>
          <a:xfrm>
            <a:off x="8993087" y="5116308"/>
            <a:ext cx="882433" cy="1600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76792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70ED39-A377-4FBB-948E-7DB5218D9F7F}"/>
              </a:ext>
            </a:extLst>
          </p:cNvPr>
          <p:cNvSpPr txBox="1">
            <a:spLocks/>
          </p:cNvSpPr>
          <p:nvPr/>
        </p:nvSpPr>
        <p:spPr bwMode="gray">
          <a:xfrm>
            <a:off x="2621604" y="983201"/>
            <a:ext cx="4682473" cy="5593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MIROVANJE i USPORAVANJE ŽIVOTNIH PROCESA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72A93606-B07D-435C-AA41-E12AC639C5A1}"/>
              </a:ext>
            </a:extLst>
          </p:cNvPr>
          <p:cNvSpPr/>
          <p:nvPr/>
        </p:nvSpPr>
        <p:spPr>
          <a:xfrm rot="7049759">
            <a:off x="3855561" y="1719733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31AC14EB-E8A9-4496-82E8-98989917645E}"/>
              </a:ext>
            </a:extLst>
          </p:cNvPr>
          <p:cNvSpPr/>
          <p:nvPr/>
        </p:nvSpPr>
        <p:spPr>
          <a:xfrm rot="3609185">
            <a:off x="5890026" y="1710574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4592FEC3-6892-4385-95FA-B21D11E0ED17}"/>
              </a:ext>
            </a:extLst>
          </p:cNvPr>
          <p:cNvSpPr txBox="1">
            <a:spLocks/>
          </p:cNvSpPr>
          <p:nvPr/>
        </p:nvSpPr>
        <p:spPr bwMode="gray">
          <a:xfrm>
            <a:off x="2730525" y="2292393"/>
            <a:ext cx="2232315" cy="5128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ZIMSKI SAN puha</a:t>
            </a:r>
            <a:endParaRPr lang="hr-H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ED6AE91C-A6F5-4103-9C91-6699451D109F}"/>
              </a:ext>
            </a:extLst>
          </p:cNvPr>
          <p:cNvSpPr txBox="1">
            <a:spLocks/>
          </p:cNvSpPr>
          <p:nvPr/>
        </p:nvSpPr>
        <p:spPr bwMode="gray">
          <a:xfrm>
            <a:off x="5492960" y="2292393"/>
            <a:ext cx="2232315" cy="5128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LJETNI SAN puža</a:t>
            </a:r>
            <a:endParaRPr lang="hr-H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1ABEA29-55EC-4374-8C2C-2E1EE7262780}"/>
              </a:ext>
            </a:extLst>
          </p:cNvPr>
          <p:cNvSpPr txBox="1"/>
          <p:nvPr/>
        </p:nvSpPr>
        <p:spPr>
          <a:xfrm>
            <a:off x="8985115" y="5753878"/>
            <a:ext cx="1423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puževi golaći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B127BE3-A32B-487D-B747-D39DBB87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58" r="21187"/>
          <a:stretch/>
        </p:blipFill>
        <p:spPr>
          <a:xfrm>
            <a:off x="463288" y="3676008"/>
            <a:ext cx="2912194" cy="2198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2E3C5FC-1414-406E-8286-AE0A3328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536" y="3305453"/>
            <a:ext cx="2120053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D7A9E0F-EC22-4EFC-B07C-DB6C87D3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33" y="3429000"/>
            <a:ext cx="2962863" cy="2036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BAA5404-1FC7-43C2-9A74-77A672BB1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97" t="21906" r="10200" b="20337"/>
          <a:stretch/>
        </p:blipFill>
        <p:spPr>
          <a:xfrm>
            <a:off x="9882850" y="3287750"/>
            <a:ext cx="1973870" cy="2165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436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8B40704-2CC8-4FC9-A52F-AEF66D83532B}"/>
              </a:ext>
            </a:extLst>
          </p:cNvPr>
          <p:cNvSpPr txBox="1"/>
          <p:nvPr/>
        </p:nvSpPr>
        <p:spPr>
          <a:xfrm>
            <a:off x="3038092" y="5454413"/>
            <a:ext cx="298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Australski bodljikavi vrag - </a:t>
            </a:r>
            <a:r>
              <a:rPr lang="hr-HR" sz="1600" i="1" dirty="0" err="1"/>
              <a:t>moloh</a:t>
            </a:r>
            <a:endParaRPr lang="hr-HR" sz="1600" i="1" dirty="0"/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ED2A19A4-19EC-4427-922E-970EE6BC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7979874" y="5249377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084FEC3-3A5D-44DE-A7A9-C6DA65289DFD}"/>
              </a:ext>
            </a:extLst>
          </p:cNvPr>
          <p:cNvSpPr txBox="1"/>
          <p:nvPr/>
        </p:nvSpPr>
        <p:spPr>
          <a:xfrm>
            <a:off x="7538172" y="6039188"/>
            <a:ext cx="161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ZANIMLJIVOSTI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C0F1243-0B2E-419C-B71C-FE00BA169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2127" y="3355356"/>
            <a:ext cx="2520226" cy="1814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5A5AC7B-7040-4B25-943E-DDFC1B47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30379" y="3020385"/>
            <a:ext cx="2413912" cy="1814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45A95600-89E3-4EE6-93B7-27F5EBB2296D}"/>
              </a:ext>
            </a:extLst>
          </p:cNvPr>
          <p:cNvSpPr txBox="1">
            <a:spLocks/>
          </p:cNvSpPr>
          <p:nvPr/>
        </p:nvSpPr>
        <p:spPr bwMode="gray">
          <a:xfrm>
            <a:off x="1291491" y="563488"/>
            <a:ext cx="4323578" cy="19886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AUSTRALSKI BODLJIKAVI VRAG - MOLOH maskira se bojom i bodljikavim izgledom da bi postao nevidljiv grabljivicama. 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Bodljama skuplja vodu u pustinji jer se tijekom noći kondenzira na njegovim leđima i slijeva u usta.</a:t>
            </a:r>
          </a:p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Bezopasan i hrani se mravima.</a:t>
            </a:r>
            <a:endParaRPr lang="hr-H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76AD684-479F-4346-B232-FFF5DB88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72502" y="883231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3953C213-FC9F-49D8-B828-2E33FE424224}"/>
              </a:ext>
            </a:extLst>
          </p:cNvPr>
          <p:cNvSpPr txBox="1"/>
          <p:nvPr/>
        </p:nvSpPr>
        <p:spPr>
          <a:xfrm>
            <a:off x="8200976" y="916826"/>
            <a:ext cx="2413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Istraži koje sve prilagodbe za preživljavanje u pustinji imaju deve.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338F71A-8E76-4756-A98F-06057C0903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19738" r="9053"/>
          <a:stretch/>
        </p:blipFill>
        <p:spPr>
          <a:xfrm>
            <a:off x="9384730" y="3510433"/>
            <a:ext cx="2590366" cy="1814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0348A47-C2A1-4F31-B63D-15B3CEF48F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1266" t="37858" r="36108" b="8300"/>
          <a:stretch/>
        </p:blipFill>
        <p:spPr>
          <a:xfrm>
            <a:off x="8200976" y="1800667"/>
            <a:ext cx="2718682" cy="1564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325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32BE94-95EE-4F8C-9257-F29CA83CE2E0}"/>
              </a:ext>
            </a:extLst>
          </p:cNvPr>
          <p:cNvSpPr txBox="1">
            <a:spLocks/>
          </p:cNvSpPr>
          <p:nvPr/>
        </p:nvSpPr>
        <p:spPr bwMode="gray">
          <a:xfrm>
            <a:off x="493130" y="501588"/>
            <a:ext cx="4069994" cy="5593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BILJKE U EKSTREMNIM UVJETIMA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B1C25A94-4A3B-41B5-A60E-8B674E82E663}"/>
              </a:ext>
            </a:extLst>
          </p:cNvPr>
          <p:cNvSpPr txBox="1">
            <a:spLocks/>
          </p:cNvSpPr>
          <p:nvPr/>
        </p:nvSpPr>
        <p:spPr bwMode="gray">
          <a:xfrm>
            <a:off x="955680" y="4572000"/>
            <a:ext cx="2734471" cy="118073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POTPUNO REDUCIRANI LISTOVI KAKTUSA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za smanjenje gubitka vode preko površine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8B72B480-AD50-4DF3-95BB-F202530E8C35}"/>
              </a:ext>
            </a:extLst>
          </p:cNvPr>
          <p:cNvSpPr txBox="1">
            <a:spLocks/>
          </p:cNvSpPr>
          <p:nvPr/>
        </p:nvSpPr>
        <p:spPr bwMode="gray">
          <a:xfrm>
            <a:off x="7076833" y="4572000"/>
            <a:ext cx="2734471" cy="118073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DLAKAVA POVRŠINA STABLJIKE / LISTOVA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za smanjenje gubitka vode jer stvaraju sjenu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024BE3E-FAFB-4C8F-8600-2D132757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151" y="2796468"/>
            <a:ext cx="2231255" cy="1673441"/>
          </a:xfrm>
          <a:prstGeom prst="round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0DF3595-A019-4E56-8B7D-49943392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30" y="1508283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FF46B14-4A42-4F28-87A9-1FE8C0A9A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4" t="9522" r="4964" b="5429"/>
          <a:stretch/>
        </p:blipFill>
        <p:spPr>
          <a:xfrm>
            <a:off x="6826367" y="1571348"/>
            <a:ext cx="3736614" cy="245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5CE6B3D-5E47-48CC-A0D3-90A04D2B4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2" t="-876" r="19545"/>
          <a:stretch/>
        </p:blipFill>
        <p:spPr>
          <a:xfrm>
            <a:off x="3903216" y="1438455"/>
            <a:ext cx="2746160" cy="1238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56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0AF9153C-FF94-4F01-B48F-AAF0265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043106" y="793507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A547825-3B2D-45A6-904C-DFCCEC816296}"/>
              </a:ext>
            </a:extLst>
          </p:cNvPr>
          <p:cNvSpPr txBox="1"/>
          <p:nvPr/>
        </p:nvSpPr>
        <p:spPr>
          <a:xfrm>
            <a:off x="10655916" y="1537813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VIZUALNO +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43B07F0-5FA6-41CF-85F0-52546912D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28092" y="3867334"/>
            <a:ext cx="2177235" cy="1708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D010B51-F601-4612-BEA5-1541740A9E67}"/>
              </a:ext>
            </a:extLst>
          </p:cNvPr>
          <p:cNvSpPr txBox="1"/>
          <p:nvPr/>
        </p:nvSpPr>
        <p:spPr>
          <a:xfrm>
            <a:off x="5424422" y="5902520"/>
            <a:ext cx="298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moljci lete prema svjetlu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70548AE9-8D5E-43D3-B5DB-C7C35A619D68}"/>
              </a:ext>
            </a:extLst>
          </p:cNvPr>
          <p:cNvSpPr txBox="1">
            <a:spLocks/>
          </p:cNvSpPr>
          <p:nvPr/>
        </p:nvSpPr>
        <p:spPr bwMode="gray">
          <a:xfrm>
            <a:off x="369198" y="308564"/>
            <a:ext cx="4672196" cy="96988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Mnogi su oblici ponašanja životinja odgovori na vanjske ili unutarnje podražaje i utječu na dobrobit jedinke i održavanje </a:t>
            </a:r>
            <a:r>
              <a:rPr lang="hr-HR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homeostaze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14B10722-AD05-4214-BDB2-F80A57B35BF6}"/>
              </a:ext>
            </a:extLst>
          </p:cNvPr>
          <p:cNvSpPr/>
          <p:nvPr/>
        </p:nvSpPr>
        <p:spPr>
          <a:xfrm rot="5400000">
            <a:off x="2476795" y="1509728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C93D2132-5283-4CCE-B448-7E7FC78E01F9}"/>
              </a:ext>
            </a:extLst>
          </p:cNvPr>
          <p:cNvSpPr txBox="1">
            <a:spLocks/>
          </p:cNvSpPr>
          <p:nvPr/>
        </p:nvSpPr>
        <p:spPr bwMode="gray">
          <a:xfrm>
            <a:off x="1535688" y="1972123"/>
            <a:ext cx="2326097" cy="9072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premještanje guštera na sunčanije / hladnije mjesto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612080C2-4F45-4F1A-87C5-7025D2EA54F2}"/>
              </a:ext>
            </a:extLst>
          </p:cNvPr>
          <p:cNvSpPr txBox="1">
            <a:spLocks/>
          </p:cNvSpPr>
          <p:nvPr/>
        </p:nvSpPr>
        <p:spPr bwMode="gray">
          <a:xfrm>
            <a:off x="6756203" y="1867478"/>
            <a:ext cx="2844874" cy="45326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PONAŠANJE ŽIVOTINJA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91521E7A-FB6A-4916-B438-670F6D890669}"/>
              </a:ext>
            </a:extLst>
          </p:cNvPr>
          <p:cNvSpPr txBox="1">
            <a:spLocks/>
          </p:cNvSpPr>
          <p:nvPr/>
        </p:nvSpPr>
        <p:spPr bwMode="gray">
          <a:xfrm>
            <a:off x="6183805" y="3012296"/>
            <a:ext cx="1628546" cy="453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JEDNOSTAVNO</a:t>
            </a:r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id="{ACF352EF-2A2A-469D-A612-1708DD5074AE}"/>
              </a:ext>
            </a:extLst>
          </p:cNvPr>
          <p:cNvSpPr/>
          <p:nvPr/>
        </p:nvSpPr>
        <p:spPr>
          <a:xfrm rot="5241697">
            <a:off x="7124908" y="2562381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FFEFF056-93A5-4669-ADE8-4FA62159963F}"/>
              </a:ext>
            </a:extLst>
          </p:cNvPr>
          <p:cNvSpPr/>
          <p:nvPr/>
        </p:nvSpPr>
        <p:spPr>
          <a:xfrm rot="5241697">
            <a:off x="8884167" y="2544899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74DDDA73-675D-40CD-BE23-A60E18D8948E}"/>
              </a:ext>
            </a:extLst>
          </p:cNvPr>
          <p:cNvSpPr txBox="1">
            <a:spLocks/>
          </p:cNvSpPr>
          <p:nvPr/>
        </p:nvSpPr>
        <p:spPr bwMode="gray">
          <a:xfrm>
            <a:off x="8658201" y="3012296"/>
            <a:ext cx="1628546" cy="453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SLOŽENO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3560CB7-DAE3-40F0-9EF4-8D72B9F52F79}"/>
              </a:ext>
            </a:extLst>
          </p:cNvPr>
          <p:cNvSpPr txBox="1"/>
          <p:nvPr/>
        </p:nvSpPr>
        <p:spPr>
          <a:xfrm>
            <a:off x="8794460" y="5902520"/>
            <a:ext cx="298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čimpanza pije vodu s pomoću dlana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9CCE5B6-4926-4B5D-8C00-E7ED1F5B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495" y="4429038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A54B9C6C-9D65-4318-8A72-7C1066E64D83}"/>
              </a:ext>
            </a:extLst>
          </p:cNvPr>
          <p:cNvSpPr txBox="1"/>
          <p:nvPr/>
        </p:nvSpPr>
        <p:spPr>
          <a:xfrm>
            <a:off x="199362" y="5164441"/>
            <a:ext cx="4740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Kućna biljka savija lišće prema osunčanu prozoru. U hladu biljke, gušter se hladi tijekom vrućih dana. Riba </a:t>
            </a:r>
            <a:r>
              <a:rPr lang="hr-HR" sz="1400" i="1" dirty="0" err="1"/>
              <a:t>napuhača</a:t>
            </a:r>
            <a:r>
              <a:rPr lang="hr-HR" sz="1400" i="1" dirty="0"/>
              <a:t> napuše se kad joj prijeti grabežljivac. Tvoja mačka potrči prema tebi kad čuje otvarač za konzerve. </a:t>
            </a:r>
          </a:p>
          <a:p>
            <a:pPr algn="ctr"/>
            <a:r>
              <a:rPr lang="hr-HR" sz="1400" i="1" dirty="0"/>
              <a:t>Što je zajedničko u svim opisanim ponašanjima životinja?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561EE13-C0B6-4E6D-94D1-7E20D156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839" y="3867334"/>
            <a:ext cx="2527959" cy="179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BFC16B2-83B1-4801-A087-352F6852A3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19" t="30025" r="14085" b="5127"/>
          <a:stretch/>
        </p:blipFill>
        <p:spPr>
          <a:xfrm>
            <a:off x="1535689" y="3102414"/>
            <a:ext cx="2326096" cy="1257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361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A6A250-6FF6-49C9-AE65-52A5BD3E43E8}"/>
              </a:ext>
            </a:extLst>
          </p:cNvPr>
          <p:cNvSpPr txBox="1">
            <a:spLocks/>
          </p:cNvSpPr>
          <p:nvPr/>
        </p:nvSpPr>
        <p:spPr bwMode="gray">
          <a:xfrm>
            <a:off x="388968" y="274320"/>
            <a:ext cx="6163764" cy="78103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Mnoge se promjene u okolišu izmjenjuju u ciklusima:</a:t>
            </a:r>
          </a:p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izmjena dana i noći ili godišnjih doba.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898FF-E53C-4DD8-812E-3876F7DA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357" y="3992966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3C9D8F6-7AEB-4794-9697-5EA463EA9C7D}"/>
              </a:ext>
            </a:extLst>
          </p:cNvPr>
          <p:cNvSpPr txBox="1"/>
          <p:nvPr/>
        </p:nvSpPr>
        <p:spPr>
          <a:xfrm>
            <a:off x="1215794" y="4764174"/>
            <a:ext cx="4021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Objasni kako bi klimatske promjene mogle utjecati na životni ciklus životinja koje spavaju zimski san? Možeš li to povezati i s nekim promjenama u biljaka?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27AD97D9-E6DC-46B2-BDF7-08A4F4D89DC3}"/>
              </a:ext>
            </a:extLst>
          </p:cNvPr>
          <p:cNvSpPr txBox="1">
            <a:spLocks/>
          </p:cNvSpPr>
          <p:nvPr/>
        </p:nvSpPr>
        <p:spPr bwMode="gray">
          <a:xfrm>
            <a:off x="855037" y="1722944"/>
            <a:ext cx="4997123" cy="17060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PUHOVI se zbog </a:t>
            </a:r>
            <a:r>
              <a:rPr lang="hr-HR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kraćih dana i nižih temperatura zraka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pripremaju za ZIMSKI SAN. Jedu veće količine hrane i skladište sloj masti koji im služi kao hrana i dodatna izolacija od hladnoće.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5C64F6AE-E5CF-4609-9674-21C801B5E38D}"/>
              </a:ext>
            </a:extLst>
          </p:cNvPr>
          <p:cNvSpPr/>
          <p:nvPr/>
        </p:nvSpPr>
        <p:spPr>
          <a:xfrm rot="1584874">
            <a:off x="6108848" y="2632856"/>
            <a:ext cx="566272" cy="39482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D9FF0B6D-90A0-4686-81B0-7B98159FC671}"/>
              </a:ext>
            </a:extLst>
          </p:cNvPr>
          <p:cNvSpPr txBox="1">
            <a:spLocks/>
          </p:cNvSpPr>
          <p:nvPr/>
        </p:nvSpPr>
        <p:spPr bwMode="gray">
          <a:xfrm>
            <a:off x="6931808" y="2703266"/>
            <a:ext cx="4997123" cy="11181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Sve </a:t>
            </a:r>
            <a:r>
              <a:rPr lang="hr-HR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duži dani i više temperature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zraka u proljeće potiču izlučivanje hormona koji bude životinju iz zimskog sna.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BBCE6EA-891D-4DA3-BD44-7AC607E7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1036"/>
          <a:stretch/>
        </p:blipFill>
        <p:spPr>
          <a:xfrm>
            <a:off x="7916247" y="4962880"/>
            <a:ext cx="1956661" cy="1429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4DB670A-DFA4-4DE4-864C-CDE551603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58278" y="4283007"/>
            <a:ext cx="1956660" cy="1467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BC8F5FB-7CA6-4BDE-9E33-31B6A2991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4217" y="4431501"/>
            <a:ext cx="1572253" cy="2138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051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3586A-4250-43D4-9C4E-BE0971641675}"/>
              </a:ext>
            </a:extLst>
          </p:cNvPr>
          <p:cNvSpPr txBox="1">
            <a:spLocks/>
          </p:cNvSpPr>
          <p:nvPr/>
        </p:nvSpPr>
        <p:spPr bwMode="gray">
          <a:xfrm>
            <a:off x="701188" y="1713389"/>
            <a:ext cx="2894268" cy="7013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MIGRACIJSKO PONAŠANJE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npr. ptice selice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C12B1890-49E1-4F53-9C48-A24C79AE4DDC}"/>
              </a:ext>
            </a:extLst>
          </p:cNvPr>
          <p:cNvSpPr txBox="1">
            <a:spLocks/>
          </p:cNvSpPr>
          <p:nvPr/>
        </p:nvSpPr>
        <p:spPr bwMode="gray">
          <a:xfrm>
            <a:off x="422107" y="457200"/>
            <a:ext cx="4682473" cy="5593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PREŽIVLJAVANJE NEPOVOLJNIH UVJETA</a:t>
            </a:r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BDD5C01F-6360-43AF-B019-C3DC156E25BA}"/>
              </a:ext>
            </a:extLst>
          </p:cNvPr>
          <p:cNvSpPr/>
          <p:nvPr/>
        </p:nvSpPr>
        <p:spPr>
          <a:xfrm rot="5400000">
            <a:off x="1926380" y="1235952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2B3A1B9-D208-4106-B6CF-FADC3084A3BD}"/>
              </a:ext>
            </a:extLst>
          </p:cNvPr>
          <p:cNvSpPr txBox="1">
            <a:spLocks/>
          </p:cNvSpPr>
          <p:nvPr/>
        </p:nvSpPr>
        <p:spPr bwMode="gray">
          <a:xfrm>
            <a:off x="368586" y="3293412"/>
            <a:ext cx="3817546" cy="225946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Pokreće se različitim vanjskim ili unutarnjim čimbenicima:</a:t>
            </a:r>
          </a:p>
          <a:p>
            <a:pPr algn="just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duljina dana tijekom proljeća i jeseni potiče promjenu u dijelu mozga ptica koji kontrolira glad i zbog toga ptice više jedu te tako nakupljaju masne tvari koje su potrebne za duge letove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38B65B25-7F29-4814-80AE-81AAF29C51FE}"/>
              </a:ext>
            </a:extLst>
          </p:cNvPr>
          <p:cNvSpPr/>
          <p:nvPr/>
        </p:nvSpPr>
        <p:spPr>
          <a:xfrm rot="5400000">
            <a:off x="1926380" y="2725032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2DF4870-0790-425B-8478-8B2D7DA08ADC}"/>
              </a:ext>
            </a:extLst>
          </p:cNvPr>
          <p:cNvSpPr/>
          <p:nvPr/>
        </p:nvSpPr>
        <p:spPr>
          <a:xfrm>
            <a:off x="9756558" y="2804935"/>
            <a:ext cx="125595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RB 99. str.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3F4E340-2E77-4BCE-9638-F5D3F1B9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5534" y="2467552"/>
            <a:ext cx="806455" cy="77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AA7AEBC-E26B-4F51-8832-33FD1FF7C075}"/>
              </a:ext>
            </a:extLst>
          </p:cNvPr>
          <p:cNvSpPr txBox="1"/>
          <p:nvPr/>
        </p:nvSpPr>
        <p:spPr>
          <a:xfrm>
            <a:off x="7396870" y="3059609"/>
            <a:ext cx="471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ISTRAŽI</a:t>
            </a:r>
          </a:p>
          <a:p>
            <a:r>
              <a:rPr lang="hr-HR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Koliko dobro poznajem ptice selice svojeg kraja.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4600AD8-B9B3-4E8D-A8AF-2D15E1A2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9513" y="339350"/>
            <a:ext cx="2590935" cy="185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8AFBD4D-969B-45CA-A757-F59C6A4CB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78328" y="4513974"/>
            <a:ext cx="2486487" cy="166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E6524BF-622E-4745-A6F2-42C37C691B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8959" b="2913"/>
          <a:stretch/>
        </p:blipFill>
        <p:spPr>
          <a:xfrm>
            <a:off x="5056457" y="1982959"/>
            <a:ext cx="2079086" cy="166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9B68B04-069B-48FD-B924-2E8477764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46198" y="3735191"/>
            <a:ext cx="2978223" cy="219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422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698</TotalTime>
  <Words>403</Words>
  <Application>Microsoft Office PowerPoint</Application>
  <PresentationFormat>Široki zaslon</PresentationFormat>
  <Paragraphs>42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Berlin</vt:lpstr>
      <vt:lpstr>MEĐUOVISNOSTI U PRIRODI - Prilagodbe na ekstremne uvjete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MEĐUOVISNOSTI U PRIRODI</dc:title>
  <dc:creator>Korisnik</dc:creator>
  <cp:lastModifiedBy>Korisnik</cp:lastModifiedBy>
  <cp:revision>96</cp:revision>
  <dcterms:created xsi:type="dcterms:W3CDTF">2020-06-28T16:18:53Z</dcterms:created>
  <dcterms:modified xsi:type="dcterms:W3CDTF">2020-08-04T12:03:48Z</dcterms:modified>
</cp:coreProperties>
</file>